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ti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  <p:sldMasterId id="2147483738" r:id="rId2"/>
  </p:sldMasterIdLst>
  <p:notesMasterIdLst>
    <p:notesMasterId r:id="rId16"/>
  </p:notesMasterIdLst>
  <p:sldIdLst>
    <p:sldId id="305" r:id="rId3"/>
    <p:sldId id="318" r:id="rId4"/>
    <p:sldId id="307" r:id="rId5"/>
    <p:sldId id="308" r:id="rId6"/>
    <p:sldId id="309" r:id="rId7"/>
    <p:sldId id="310" r:id="rId8"/>
    <p:sldId id="321" r:id="rId9"/>
    <p:sldId id="358" r:id="rId10"/>
    <p:sldId id="359" r:id="rId11"/>
    <p:sldId id="361" r:id="rId12"/>
    <p:sldId id="363" r:id="rId13"/>
    <p:sldId id="324" r:id="rId14"/>
    <p:sldId id="316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FFFFFF"/>
    <a:srgbClr val="28DBE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4C1A8A3-306A-4EB7-A6B1-4F7E0EB9C5D6}" styleName="Средний стиль 3 - акцент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3163" autoAdjust="0"/>
    <p:restoredTop sz="94660"/>
  </p:normalViewPr>
  <p:slideViewPr>
    <p:cSldViewPr>
      <p:cViewPr>
        <p:scale>
          <a:sx n="66" d="100"/>
          <a:sy n="66" d="100"/>
        </p:scale>
        <p:origin x="-2934" y="-106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27A52E8-7873-4375-A66B-BB0381335848}" type="datetimeFigureOut">
              <a:rPr lang="ru-RU" smtClean="0"/>
              <a:t>06.09.2017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D41D4E2-C664-4AD5-B9D4-A66CE136267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400040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2843D0-F333-43D0-8AA9-B3DF5BAA9B4B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668676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40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4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dirty="0" smtClean="0"/>
              <a:t>Образец подзаголовка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827584" y="6309335"/>
            <a:ext cx="2133600" cy="365125"/>
          </a:xfrm>
          <a:prstGeom prst="rect">
            <a:avLst/>
          </a:prstGeom>
        </p:spPr>
        <p:txBody>
          <a:bodyPr/>
          <a:lstStyle/>
          <a:p>
            <a:fld id="{E923EF58-7555-4959-978A-5C612C7478F6}" type="datetime1">
              <a:rPr lang="ru-RU" smtClean="0"/>
              <a:t>06.09.2017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4" y="6356365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65"/>
            <a:ext cx="2133600" cy="365125"/>
          </a:xfrm>
          <a:prstGeom prst="rect">
            <a:avLst/>
          </a:prstGeom>
        </p:spPr>
        <p:txBody>
          <a:bodyPr/>
          <a:lstStyle/>
          <a:p>
            <a:fld id="{F60C7F2C-B995-4264-9419-AC25FBAD159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160954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827584" y="6309335"/>
            <a:ext cx="2133600" cy="365125"/>
          </a:xfrm>
          <a:prstGeom prst="rect">
            <a:avLst/>
          </a:prstGeom>
        </p:spPr>
        <p:txBody>
          <a:bodyPr/>
          <a:lstStyle/>
          <a:p>
            <a:fld id="{1AEDECFE-9DE9-45C0-90F3-CCEE9E8AEEEB}" type="datetime1">
              <a:rPr lang="ru-RU" smtClean="0"/>
              <a:t>06.09.2017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4" y="6356365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65"/>
            <a:ext cx="2133600" cy="365125"/>
          </a:xfrm>
          <a:prstGeom prst="rect">
            <a:avLst/>
          </a:prstGeom>
        </p:spPr>
        <p:txBody>
          <a:bodyPr/>
          <a:lstStyle/>
          <a:p>
            <a:fld id="{F60C7F2C-B995-4264-9419-AC25FBAD159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2382003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3" y="274640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827584" y="6309335"/>
            <a:ext cx="2133600" cy="365125"/>
          </a:xfrm>
          <a:prstGeom prst="rect">
            <a:avLst/>
          </a:prstGeom>
        </p:spPr>
        <p:txBody>
          <a:bodyPr/>
          <a:lstStyle/>
          <a:p>
            <a:fld id="{3856E968-AF40-4D96-A24F-2BB8E48F932A}" type="datetime1">
              <a:rPr lang="ru-RU" smtClean="0"/>
              <a:t>06.09.2017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4" y="6356365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65"/>
            <a:ext cx="2133600" cy="365125"/>
          </a:xfrm>
          <a:prstGeom prst="rect">
            <a:avLst/>
          </a:prstGeom>
        </p:spPr>
        <p:txBody>
          <a:bodyPr/>
          <a:lstStyle/>
          <a:p>
            <a:fld id="{F60C7F2C-B995-4264-9419-AC25FBAD159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759624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19B80D-81EF-4FDD-B89A-A0B02B8A23CE}" type="datetime1">
              <a:rPr lang="ru-RU" smtClean="0"/>
              <a:t>06.09.2017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ru-RU" smtClean="0"/>
              <a:t>Меженный Владимир Сергеевич,</a:t>
            </a:r>
          </a:p>
          <a:p>
            <a:r>
              <a:rPr lang="ru-RU" smtClean="0"/>
              <a:t>директор департамента образования Администрации муниципального образования «Город Архангельск», тел.: 607-107</a:t>
            </a:r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val="24287811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33167-7B9B-41AB-9D69-3C7D2A5EBD1B}" type="datetime1">
              <a:rPr lang="ru-RU" smtClean="0"/>
              <a:t>06.09.2017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C7F2C-B995-4264-9419-AC25FBAD159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3933299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4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442454-B50B-441E-ACEC-B3AD54F68C1B}" type="datetime1">
              <a:rPr lang="ru-RU" smtClean="0"/>
              <a:t>06.09.2017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C7F2C-B995-4264-9419-AC25FBAD159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4671888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78882F-730B-4AFB-AE9D-0EC92C80A3BF}" type="datetime1">
              <a:rPr lang="ru-RU" smtClean="0"/>
              <a:t>06.09.2017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C7F2C-B995-4264-9419-AC25FBAD159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6157425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1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1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1AA088-E77C-41B4-A3A8-C2C88D1A0C36}" type="datetime1">
              <a:rPr lang="ru-RU" smtClean="0"/>
              <a:t>06.09.2017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C7F2C-B995-4264-9419-AC25FBAD159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3423911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4F8A2B-84E8-4DF9-BBCE-02260C197569}" type="datetime1">
              <a:rPr lang="ru-RU" smtClean="0"/>
              <a:t>06.09.2017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C7F2C-B995-4264-9419-AC25FBAD159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7039555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7B7DCB-BA65-4ABC-95FE-012EBAEC3963}" type="datetime1">
              <a:rPr lang="ru-RU" smtClean="0"/>
              <a:t>06.09.2017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C7F2C-B995-4264-9419-AC25FBAD159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1172695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242D99-D75B-408A-AA8E-1F0BCF54CBD8}" type="datetime1">
              <a:rPr lang="ru-RU" smtClean="0"/>
              <a:t>06.09.2017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C7F2C-B995-4264-9419-AC25FBAD159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517497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827584" y="6309335"/>
            <a:ext cx="2133600" cy="365125"/>
          </a:xfrm>
          <a:prstGeom prst="rect">
            <a:avLst/>
          </a:prstGeom>
        </p:spPr>
        <p:txBody>
          <a:bodyPr/>
          <a:lstStyle/>
          <a:p>
            <a:fld id="{E1124E2A-52F1-42E9-B493-CB71F91C73E0}" type="datetime1">
              <a:rPr lang="ru-RU" smtClean="0"/>
              <a:t>06.09.2017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4" y="6356365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65"/>
            <a:ext cx="2133600" cy="365125"/>
          </a:xfrm>
          <a:prstGeom prst="rect">
            <a:avLst/>
          </a:prstGeom>
        </p:spPr>
        <p:txBody>
          <a:bodyPr/>
          <a:lstStyle/>
          <a:p>
            <a:fld id="{F60C7F2C-B995-4264-9419-AC25FBAD159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271143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BA4681-0FAC-4466-A5B3-47D9FBED5904}" type="datetime1">
              <a:rPr lang="ru-RU" smtClean="0"/>
              <a:t>06.09.2017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C7F2C-B995-4264-9419-AC25FBAD159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1351697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C583E3-DD8B-42A8-AAAA-3A6317A588AA}" type="datetime1">
              <a:rPr lang="ru-RU" smtClean="0"/>
              <a:t>06.09.2017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C7F2C-B995-4264-9419-AC25FBAD159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6941903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18AAEE-EB53-469A-B74C-A4E393D34E20}" type="datetime1">
              <a:rPr lang="ru-RU" smtClean="0"/>
              <a:t>06.09.2017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C7F2C-B995-4264-9419-AC25FBAD159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423490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15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4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827584" y="6309335"/>
            <a:ext cx="2133600" cy="365125"/>
          </a:xfrm>
          <a:prstGeom prst="rect">
            <a:avLst/>
          </a:prstGeom>
        </p:spPr>
        <p:txBody>
          <a:bodyPr/>
          <a:lstStyle/>
          <a:p>
            <a:fld id="{5C530CBF-12EE-4EA1-9711-36F990E71D96}" type="datetime1">
              <a:rPr lang="ru-RU" smtClean="0"/>
              <a:t>06.09.2017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4" y="6356365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65"/>
            <a:ext cx="2133600" cy="365125"/>
          </a:xfrm>
          <a:prstGeom prst="rect">
            <a:avLst/>
          </a:prstGeom>
        </p:spPr>
        <p:txBody>
          <a:bodyPr/>
          <a:lstStyle/>
          <a:p>
            <a:fld id="{F60C7F2C-B995-4264-9419-AC25FBAD159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596273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5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1" y="1600205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827584" y="6309335"/>
            <a:ext cx="2133600" cy="365125"/>
          </a:xfrm>
          <a:prstGeom prst="rect">
            <a:avLst/>
          </a:prstGeom>
        </p:spPr>
        <p:txBody>
          <a:bodyPr/>
          <a:lstStyle/>
          <a:p>
            <a:fld id="{17400054-47E4-42CC-8A47-9145173045E2}" type="datetime1">
              <a:rPr lang="ru-RU" smtClean="0"/>
              <a:t>06.09.2017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4" y="6356365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356365"/>
            <a:ext cx="2133600" cy="365125"/>
          </a:xfrm>
          <a:prstGeom prst="rect">
            <a:avLst/>
          </a:prstGeom>
        </p:spPr>
        <p:txBody>
          <a:bodyPr/>
          <a:lstStyle/>
          <a:p>
            <a:fld id="{F60C7F2C-B995-4264-9419-AC25FBAD159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990628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3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3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34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34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827584" y="6309335"/>
            <a:ext cx="2133600" cy="365125"/>
          </a:xfrm>
          <a:prstGeom prst="rect">
            <a:avLst/>
          </a:prstGeom>
        </p:spPr>
        <p:txBody>
          <a:bodyPr/>
          <a:lstStyle/>
          <a:p>
            <a:fld id="{B1321722-4B95-4D4B-BED2-2251EF7DAB88}" type="datetime1">
              <a:rPr lang="ru-RU" smtClean="0"/>
              <a:t>06.09.2017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3124204" y="6356365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6553200" y="6356365"/>
            <a:ext cx="2133600" cy="365125"/>
          </a:xfrm>
          <a:prstGeom prst="rect">
            <a:avLst/>
          </a:prstGeom>
        </p:spPr>
        <p:txBody>
          <a:bodyPr/>
          <a:lstStyle/>
          <a:p>
            <a:fld id="{F60C7F2C-B995-4264-9419-AC25FBAD159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427600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827584" y="6309335"/>
            <a:ext cx="2133600" cy="365125"/>
          </a:xfrm>
          <a:prstGeom prst="rect">
            <a:avLst/>
          </a:prstGeom>
        </p:spPr>
        <p:txBody>
          <a:bodyPr/>
          <a:lstStyle/>
          <a:p>
            <a:fld id="{13C59A50-6FD0-4890-8027-49924E4B37FA}" type="datetime1">
              <a:rPr lang="ru-RU" smtClean="0"/>
              <a:t>06.09.2017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3124204" y="6356365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6553200" y="6356365"/>
            <a:ext cx="2133600" cy="365125"/>
          </a:xfrm>
          <a:prstGeom prst="rect">
            <a:avLst/>
          </a:prstGeom>
        </p:spPr>
        <p:txBody>
          <a:bodyPr/>
          <a:lstStyle/>
          <a:p>
            <a:fld id="{F60C7F2C-B995-4264-9419-AC25FBAD159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600674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>
          <a:xfrm>
            <a:off x="827584" y="6309335"/>
            <a:ext cx="2133600" cy="365125"/>
          </a:xfrm>
          <a:prstGeom prst="rect">
            <a:avLst/>
          </a:prstGeom>
        </p:spPr>
        <p:txBody>
          <a:bodyPr/>
          <a:lstStyle/>
          <a:p>
            <a:fld id="{AFEA7218-6BF5-4CEA-A5A3-3009278A112F}" type="datetime1">
              <a:rPr lang="ru-RU" smtClean="0"/>
              <a:t>06.09.2017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3124204" y="6356365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6553200" y="6356365"/>
            <a:ext cx="2133600" cy="365125"/>
          </a:xfrm>
          <a:prstGeom prst="rect">
            <a:avLst/>
          </a:prstGeom>
        </p:spPr>
        <p:txBody>
          <a:bodyPr/>
          <a:lstStyle/>
          <a:p>
            <a:fld id="{F60C7F2C-B995-4264-9419-AC25FBAD159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638026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9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3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9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827584" y="6309335"/>
            <a:ext cx="2133600" cy="365125"/>
          </a:xfrm>
          <a:prstGeom prst="rect">
            <a:avLst/>
          </a:prstGeom>
        </p:spPr>
        <p:txBody>
          <a:bodyPr/>
          <a:lstStyle/>
          <a:p>
            <a:fld id="{B59F69CC-D19E-455F-8B19-D352E6DFBFB9}" type="datetime1">
              <a:rPr lang="ru-RU" smtClean="0"/>
              <a:t>06.09.2017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4" y="6356365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356365"/>
            <a:ext cx="2133600" cy="365125"/>
          </a:xfrm>
          <a:prstGeom prst="rect">
            <a:avLst/>
          </a:prstGeom>
        </p:spPr>
        <p:txBody>
          <a:bodyPr/>
          <a:lstStyle/>
          <a:p>
            <a:fld id="{F60C7F2C-B995-4264-9419-AC25FBAD159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310595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827584" y="6309335"/>
            <a:ext cx="2133600" cy="365125"/>
          </a:xfrm>
          <a:prstGeom prst="rect">
            <a:avLst/>
          </a:prstGeom>
        </p:spPr>
        <p:txBody>
          <a:bodyPr/>
          <a:lstStyle/>
          <a:p>
            <a:fld id="{0DFF31EE-1CB2-485F-8B48-868B7E679C5F}" type="datetime1">
              <a:rPr lang="ru-RU" smtClean="0"/>
              <a:t>06.09.2017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4" y="6356365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356365"/>
            <a:ext cx="2133600" cy="365125"/>
          </a:xfrm>
          <a:prstGeom prst="rect">
            <a:avLst/>
          </a:prstGeom>
        </p:spPr>
        <p:txBody>
          <a:bodyPr/>
          <a:lstStyle/>
          <a:p>
            <a:fld id="{F60C7F2C-B995-4264-9419-AC25FBAD159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534463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04960" y="560333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4" y="1600205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grpSp>
        <p:nvGrpSpPr>
          <p:cNvPr id="7" name="Группа 6"/>
          <p:cNvGrpSpPr/>
          <p:nvPr userDrawn="1"/>
        </p:nvGrpSpPr>
        <p:grpSpPr>
          <a:xfrm>
            <a:off x="35496" y="44627"/>
            <a:ext cx="8712968" cy="6671809"/>
            <a:chOff x="-115465" y="-54363"/>
            <a:chExt cx="8021162" cy="6759255"/>
          </a:xfrm>
          <a:effectLst>
            <a:reflection blurRad="6350" stA="50000" endA="300" endPos="55500" dist="50800" dir="5400000" sy="-100000" algn="bl" rotWithShape="0"/>
          </a:effectLst>
        </p:grpSpPr>
        <p:sp>
          <p:nvSpPr>
            <p:cNvPr id="8" name="Половина рамки 7"/>
            <p:cNvSpPr/>
            <p:nvPr userDrawn="1"/>
          </p:nvSpPr>
          <p:spPr>
            <a:xfrm>
              <a:off x="-115465" y="-54363"/>
              <a:ext cx="8021162" cy="6759255"/>
            </a:xfrm>
            <a:prstGeom prst="halfFrame">
              <a:avLst>
                <a:gd name="adj1" fmla="val 8263"/>
                <a:gd name="adj2" fmla="val 8808"/>
              </a:avLst>
            </a:prstGeom>
            <a:gradFill>
              <a:gsLst>
                <a:gs pos="31000">
                  <a:srgbClr val="0070C0"/>
                </a:gs>
                <a:gs pos="79000">
                  <a:schemeClr val="accent1">
                    <a:lumMod val="20000"/>
                    <a:lumOff val="80000"/>
                  </a:schemeClr>
                </a:gs>
                <a:gs pos="100000">
                  <a:srgbClr val="C4D6EB"/>
                </a:gs>
                <a:gs pos="100000">
                  <a:srgbClr val="FFEBFA"/>
                </a:gs>
              </a:gsLst>
              <a:lin ang="5400000" scaled="0"/>
            </a:gradFill>
            <a:ln w="88900" cap="rnd">
              <a:noFill/>
            </a:ln>
            <a:effectLst>
              <a:reflection blurRad="6350" stA="52000" endA="300" endPos="35000" dir="5400000" sy="-100000" algn="bl" rotWithShape="0"/>
            </a:effectLst>
            <a:scene3d>
              <a:camera prst="orthographicFront"/>
              <a:lightRig rig="threePt" dir="t"/>
            </a:scene3d>
            <a:sp3d>
              <a:bevelT/>
              <a:bevelB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9" name="TextBox 8"/>
            <p:cNvSpPr txBox="1"/>
            <p:nvPr userDrawn="1"/>
          </p:nvSpPr>
          <p:spPr>
            <a:xfrm>
              <a:off x="916378" y="-33850"/>
              <a:ext cx="5400600" cy="530078"/>
            </a:xfrm>
            <a:prstGeom prst="rect">
              <a:avLst/>
            </a:prstGeom>
            <a:noFill/>
            <a:scene3d>
              <a:camera prst="orthographicFront"/>
              <a:lightRig rig="threePt" dir="t"/>
            </a:scene3d>
            <a:sp3d>
              <a:bevelB/>
            </a:sp3d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400" b="1" kern="1200" dirty="0" smtClean="0">
                  <a:solidFill>
                    <a:schemeClr val="bg1"/>
                  </a:solidFill>
                  <a:latin typeface="Garamond" pitchFamily="18" charset="0"/>
                  <a:ea typeface="+mj-ea"/>
                  <a:cs typeface="+mj-cs"/>
                </a:rPr>
                <a:t>Департамент образования Администрации муниципального образования «Город Архангельск»</a:t>
              </a:r>
              <a:endParaRPr lang="ru-RU" sz="1400" b="1" kern="1200" dirty="0">
                <a:solidFill>
                  <a:schemeClr val="bg1"/>
                </a:solidFill>
                <a:latin typeface="Garamond" pitchFamily="18" charset="0"/>
                <a:ea typeface="+mj-ea"/>
                <a:cs typeface="+mj-cs"/>
              </a:endParaRPr>
            </a:p>
          </p:txBody>
        </p:sp>
        <p:pic>
          <p:nvPicPr>
            <p:cNvPr id="10" name="Picture 2" descr="http://abali.ru/wp-content/uploads/2011/04/gerb_Arhangelska_Abali.ru_.png"/>
            <p:cNvPicPr>
              <a:picLocks noChangeAspect="1" noChangeArrowheads="1"/>
            </p:cNvPicPr>
            <p:nvPr userDrawn="1"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62223" y="-4934"/>
              <a:ext cx="436474" cy="645978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5" name="Половина рамки 14"/>
          <p:cNvSpPr/>
          <p:nvPr userDrawn="1"/>
        </p:nvSpPr>
        <p:spPr>
          <a:xfrm rot="10800000">
            <a:off x="827583" y="553792"/>
            <a:ext cx="8291259" cy="6259584"/>
          </a:xfrm>
          <a:prstGeom prst="halfFrame">
            <a:avLst>
              <a:gd name="adj1" fmla="val 3928"/>
              <a:gd name="adj2" fmla="val 3945"/>
            </a:avLst>
          </a:prstGeom>
          <a:gradFill>
            <a:gsLst>
              <a:gs pos="31000">
                <a:srgbClr val="0070C0"/>
              </a:gs>
              <a:gs pos="79000">
                <a:schemeClr val="accent1">
                  <a:lumMod val="20000"/>
                  <a:lumOff val="80000"/>
                </a:schemeClr>
              </a:gs>
              <a:gs pos="100000">
                <a:srgbClr val="C4D6EB"/>
              </a:gs>
              <a:gs pos="100000">
                <a:srgbClr val="FFEBFA"/>
              </a:gs>
            </a:gsLst>
            <a:lin ang="5400000" scaled="0"/>
          </a:gradFill>
          <a:ln w="88900" cap="rnd">
            <a:noFill/>
          </a:ln>
          <a:effectLst>
            <a:reflection blurRad="6350" stA="52000" endA="300" endPos="35000" dir="5400000" sy="-100000" algn="bl" rotWithShape="0"/>
          </a:effectLst>
          <a:scene3d>
            <a:camera prst="orthographicFront"/>
            <a:lightRig rig="threePt" dir="t"/>
          </a:scene3d>
          <a:sp3d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7" name="Дата 3"/>
          <p:cNvSpPr>
            <a:spLocks noGrp="1"/>
          </p:cNvSpPr>
          <p:nvPr>
            <p:ph type="dt" sz="half" idx="2"/>
          </p:nvPr>
        </p:nvSpPr>
        <p:spPr>
          <a:xfrm>
            <a:off x="1187624" y="6519789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 sz="1600" b="1">
                <a:solidFill>
                  <a:schemeClr val="bg1"/>
                </a:solidFill>
              </a:defRPr>
            </a:lvl1pPr>
          </a:lstStyle>
          <a:p>
            <a:fld id="{8B618C6F-87CD-4709-A3DE-AD11F0AAEB6E}" type="datetime1">
              <a:rPr lang="ru-RU" smtClean="0"/>
              <a:t>06.09.2017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235962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timing>
    <p:tnLst>
      <p:par>
        <p:cTn id="1" dur="indefinite" restart="never" nodeType="tmRoot"/>
      </p:par>
    </p:tnLst>
  </p:timing>
  <p:hf sldNum="0" hdr="0" ftr="0"/>
  <p:txStyles>
    <p:titleStyle>
      <a:lvl1pPr algn="ctr" defTabSz="914400" rtl="0" eaLnBrk="1" latinLnBrk="0" hangingPunct="1">
        <a:spcBef>
          <a:spcPct val="0"/>
        </a:spcBef>
        <a:buNone/>
        <a:defRPr sz="4000" b="1" kern="1200">
          <a:solidFill>
            <a:schemeClr val="tx2">
              <a:lumMod val="60000"/>
              <a:lumOff val="40000"/>
            </a:schemeClr>
          </a:solidFill>
          <a:latin typeface="Garamond" pitchFamily="18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2">
              <a:lumMod val="75000"/>
            </a:schemeClr>
          </a:solidFill>
          <a:latin typeface="Garamond" pitchFamily="18" charset="0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Clr>
          <a:schemeClr val="tx2">
            <a:lumMod val="60000"/>
            <a:lumOff val="40000"/>
          </a:schemeClr>
        </a:buClr>
        <a:buFont typeface="Arial" pitchFamily="34" charset="0"/>
        <a:buChar char="–"/>
        <a:defRPr sz="2800" kern="1200">
          <a:solidFill>
            <a:schemeClr val="tx2">
              <a:lumMod val="75000"/>
            </a:schemeClr>
          </a:solidFill>
          <a:latin typeface="Garamond" pitchFamily="18" charset="0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>
          <a:schemeClr val="tx2">
            <a:lumMod val="60000"/>
            <a:lumOff val="40000"/>
          </a:schemeClr>
        </a:buClr>
        <a:buFont typeface="Arial" pitchFamily="34" charset="0"/>
        <a:buChar char="•"/>
        <a:defRPr sz="2400" kern="1200">
          <a:solidFill>
            <a:schemeClr val="tx2">
              <a:lumMod val="75000"/>
            </a:schemeClr>
          </a:solidFill>
          <a:latin typeface="Garamond" pitchFamily="18" charset="0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>
          <a:schemeClr val="tx2">
            <a:lumMod val="60000"/>
            <a:lumOff val="40000"/>
          </a:schemeClr>
        </a:buClr>
        <a:buFont typeface="Arial" pitchFamily="34" charset="0"/>
        <a:buChar char="–"/>
        <a:defRPr sz="2000" kern="1200">
          <a:solidFill>
            <a:schemeClr val="tx2">
              <a:lumMod val="75000"/>
            </a:schemeClr>
          </a:solidFill>
          <a:latin typeface="Garamond" pitchFamily="18" charset="0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>
          <a:schemeClr val="tx2">
            <a:lumMod val="60000"/>
            <a:lumOff val="40000"/>
          </a:schemeClr>
        </a:buClr>
        <a:buFont typeface="Arial" pitchFamily="34" charset="0"/>
        <a:buChar char="»"/>
        <a:defRPr sz="2000" kern="1200">
          <a:solidFill>
            <a:schemeClr val="tx2">
              <a:lumMod val="75000"/>
            </a:schemeClr>
          </a:solidFill>
          <a:latin typeface="Garamond" pitchFamily="18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C17AA1-7B29-489F-A146-3F16F5ED013D}" type="datetime1">
              <a:rPr lang="ru-RU" smtClean="0"/>
              <a:t>06.09.2017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013E3B-B551-4625-96A0-578EF547BA80}" type="slidenum">
              <a:rPr lang="ru-RU" smtClean="0"/>
              <a:t>‹#›</a:t>
            </a:fld>
            <a:endParaRPr lang="ru-RU"/>
          </a:p>
        </p:txBody>
      </p:sp>
      <p:grpSp>
        <p:nvGrpSpPr>
          <p:cNvPr id="7" name="Группа 6"/>
          <p:cNvGrpSpPr/>
          <p:nvPr userDrawn="1"/>
        </p:nvGrpSpPr>
        <p:grpSpPr>
          <a:xfrm>
            <a:off x="3" y="0"/>
            <a:ext cx="9108504" cy="6813376"/>
            <a:chOff x="0" y="0"/>
            <a:chExt cx="9108504" cy="6813376"/>
          </a:xfrm>
        </p:grpSpPr>
        <p:sp>
          <p:nvSpPr>
            <p:cNvPr id="8" name="Половина рамки 7"/>
            <p:cNvSpPr/>
            <p:nvPr userDrawn="1"/>
          </p:nvSpPr>
          <p:spPr>
            <a:xfrm>
              <a:off x="0" y="0"/>
              <a:ext cx="9108504" cy="6813376"/>
            </a:xfrm>
            <a:prstGeom prst="halfFrame">
              <a:avLst>
                <a:gd name="adj1" fmla="val 7997"/>
                <a:gd name="adj2" fmla="val 15996"/>
              </a:avLst>
            </a:prstGeom>
            <a:gradFill>
              <a:gsLst>
                <a:gs pos="31000">
                  <a:srgbClr val="0070C0"/>
                </a:gs>
                <a:gs pos="79000">
                  <a:schemeClr val="accent1">
                    <a:lumMod val="20000"/>
                    <a:lumOff val="80000"/>
                  </a:schemeClr>
                </a:gs>
                <a:gs pos="100000">
                  <a:srgbClr val="C4D6EB"/>
                </a:gs>
                <a:gs pos="100000">
                  <a:srgbClr val="FFEBFA"/>
                </a:gs>
              </a:gsLst>
              <a:lin ang="5400000" scaled="0"/>
            </a:gradFill>
            <a:ln w="88900" cap="rnd">
              <a:noFill/>
            </a:ln>
            <a:effectLst>
              <a:reflection blurRad="6350" stA="52000" endA="300" endPos="35000" dir="5400000" sy="-100000" algn="bl" rotWithShape="0"/>
            </a:effectLst>
            <a:scene3d>
              <a:camera prst="orthographicFront"/>
              <a:lightRig rig="threePt" dir="t"/>
            </a:scene3d>
            <a:sp3d>
              <a:bevelT/>
              <a:bevelB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9" name="Половина рамки 8"/>
            <p:cNvSpPr/>
            <p:nvPr userDrawn="1"/>
          </p:nvSpPr>
          <p:spPr>
            <a:xfrm>
              <a:off x="152401" y="189570"/>
              <a:ext cx="8512356" cy="6623806"/>
            </a:xfrm>
            <a:prstGeom prst="halfFrame">
              <a:avLst>
                <a:gd name="adj1" fmla="val 7997"/>
                <a:gd name="adj2" fmla="val 11222"/>
              </a:avLst>
            </a:prstGeom>
            <a:gradFill>
              <a:gsLst>
                <a:gs pos="31000">
                  <a:srgbClr val="0070C0"/>
                </a:gs>
                <a:gs pos="79000">
                  <a:schemeClr val="accent1">
                    <a:lumMod val="20000"/>
                    <a:lumOff val="80000"/>
                  </a:schemeClr>
                </a:gs>
                <a:gs pos="100000">
                  <a:srgbClr val="C4D6EB"/>
                </a:gs>
                <a:gs pos="100000">
                  <a:srgbClr val="FFEBFA"/>
                </a:gs>
              </a:gsLst>
              <a:lin ang="5400000" scaled="0"/>
            </a:gradFill>
            <a:ln w="88900" cap="rnd">
              <a:noFill/>
            </a:ln>
            <a:effectLst>
              <a:reflection blurRad="6350" stA="52000" endA="300" endPos="35000" dir="5400000" sy="-100000" algn="bl" rotWithShape="0"/>
            </a:effectLst>
            <a:scene3d>
              <a:camera prst="orthographicFront"/>
              <a:lightRig rig="threePt" dir="t"/>
            </a:scene3d>
            <a:sp3d>
              <a:bevelT/>
              <a:bevelB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10" name="Половина рамки 9"/>
            <p:cNvSpPr/>
            <p:nvPr userDrawn="1"/>
          </p:nvSpPr>
          <p:spPr>
            <a:xfrm>
              <a:off x="304801" y="341970"/>
              <a:ext cx="7075511" cy="6471406"/>
            </a:xfrm>
            <a:prstGeom prst="halfFrame">
              <a:avLst>
                <a:gd name="adj1" fmla="val 7997"/>
                <a:gd name="adj2" fmla="val 12298"/>
              </a:avLst>
            </a:prstGeom>
            <a:gradFill>
              <a:gsLst>
                <a:gs pos="31000">
                  <a:srgbClr val="0070C0"/>
                </a:gs>
                <a:gs pos="79000">
                  <a:schemeClr val="accent1">
                    <a:lumMod val="20000"/>
                    <a:lumOff val="80000"/>
                  </a:schemeClr>
                </a:gs>
                <a:gs pos="100000">
                  <a:srgbClr val="C4D6EB"/>
                </a:gs>
                <a:gs pos="100000">
                  <a:srgbClr val="FFEBFA"/>
                </a:gs>
              </a:gsLst>
              <a:lin ang="5400000" scaled="0"/>
            </a:gradFill>
            <a:ln w="88900" cap="rnd">
              <a:noFill/>
            </a:ln>
            <a:effectLst>
              <a:reflection blurRad="6350" stA="52000" endA="300" endPos="35000" dir="5400000" sy="-100000" algn="bl" rotWithShape="0"/>
            </a:effectLst>
            <a:scene3d>
              <a:camera prst="orthographicFront"/>
              <a:lightRig rig="threePt" dir="t"/>
            </a:scene3d>
            <a:sp3d>
              <a:bevelT/>
              <a:bevelB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</p:grpSp>
      <p:sp>
        <p:nvSpPr>
          <p:cNvPr id="11" name="Половина рамки 10"/>
          <p:cNvSpPr/>
          <p:nvPr userDrawn="1"/>
        </p:nvSpPr>
        <p:spPr>
          <a:xfrm rot="10800000">
            <a:off x="755575" y="341970"/>
            <a:ext cx="8363271" cy="6471406"/>
          </a:xfrm>
          <a:prstGeom prst="halfFrame">
            <a:avLst>
              <a:gd name="adj1" fmla="val 5157"/>
              <a:gd name="adj2" fmla="val 5447"/>
            </a:avLst>
          </a:prstGeom>
          <a:gradFill>
            <a:gsLst>
              <a:gs pos="31000">
                <a:srgbClr val="0070C0"/>
              </a:gs>
              <a:gs pos="79000">
                <a:schemeClr val="accent1">
                  <a:lumMod val="20000"/>
                  <a:lumOff val="80000"/>
                </a:schemeClr>
              </a:gs>
              <a:gs pos="100000">
                <a:srgbClr val="C4D6EB"/>
              </a:gs>
              <a:gs pos="100000">
                <a:srgbClr val="FFEBFA"/>
              </a:gs>
            </a:gsLst>
            <a:lin ang="5400000" scaled="0"/>
          </a:gradFill>
          <a:ln w="88900" cap="rnd">
            <a:noFill/>
          </a:ln>
          <a:effectLst>
            <a:reflection blurRad="6350" stA="52000" endA="300" endPos="35000" dir="5400000" sy="-100000" algn="bl" rotWithShape="0"/>
          </a:effectLst>
          <a:scene3d>
            <a:camera prst="orthographicFront"/>
            <a:lightRig rig="threePt" dir="t"/>
          </a:scene3d>
          <a:sp3d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pic>
        <p:nvPicPr>
          <p:cNvPr id="12" name="Picture 2" descr="C:\Users\IlatovskayaAS2\Desktop\panorama-long-2015.jpg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colorTemperature colorTemp="9000"/>
                    </a14:imgEffect>
                    <a14:imgEffect>
                      <a14:saturation sat="11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254" y="-1"/>
            <a:ext cx="9152255" cy="102661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H:\Совещания\сочинение 30.11 инструктаж\Илатовская А.С\gerb_Arhangelska_Abali.ru_.png"/>
          <p:cNvPicPr>
            <a:picLocks noChangeAspect="1" noChangeArrowheads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2" y="77283"/>
            <a:ext cx="704348" cy="90872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extBox 13"/>
          <p:cNvSpPr txBox="1"/>
          <p:nvPr userDrawn="1"/>
        </p:nvSpPr>
        <p:spPr>
          <a:xfrm>
            <a:off x="864770" y="-839"/>
            <a:ext cx="8351957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500" b="1" kern="1200" dirty="0" smtClean="0">
                <a:solidFill>
                  <a:srgbClr val="FFFFFF"/>
                </a:solidFill>
                <a:latin typeface="Garamond" pitchFamily="18" charset="0"/>
                <a:ea typeface="+mn-ea"/>
                <a:cs typeface="+mn-cs"/>
              </a:rPr>
              <a:t>Департамент образования Администрации муниципального образования «Город Архангельск»</a:t>
            </a:r>
            <a:endParaRPr lang="ru-RU" sz="15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79066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9" r:id="rId1"/>
    <p:sldLayoutId id="2147483740" r:id="rId2"/>
    <p:sldLayoutId id="2147483741" r:id="rId3"/>
    <p:sldLayoutId id="2147483742" r:id="rId4"/>
    <p:sldLayoutId id="2147483743" r:id="rId5"/>
    <p:sldLayoutId id="2147483744" r:id="rId6"/>
    <p:sldLayoutId id="2147483745" r:id="rId7"/>
    <p:sldLayoutId id="2147483746" r:id="rId8"/>
    <p:sldLayoutId id="2147483747" r:id="rId9"/>
    <p:sldLayoutId id="2147483748" r:id="rId10"/>
    <p:sldLayoutId id="2147483749" r:id="rId11"/>
  </p:sldLayoutIdLst>
  <p:hf sldNum="0" hdr="0" ft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tif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tif"/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tif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4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tif"/><Relationship Id="rId1" Type="http://schemas.openxmlformats.org/officeDocument/2006/relationships/slideLayout" Target="../slideLayouts/slideLayout18.xml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tif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tif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tif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t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7.jp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tif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tif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tif"/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tif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 l="-7000" r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78356" y="3068960"/>
            <a:ext cx="8640960" cy="3456384"/>
          </a:xfrm>
        </p:spPr>
        <p:txBody>
          <a:bodyPr>
            <a:noAutofit/>
          </a:bodyPr>
          <a:lstStyle/>
          <a:p>
            <a:r>
              <a:rPr lang="ru-RU" sz="3600" b="1" dirty="0" smtClean="0">
                <a:solidFill>
                  <a:srgbClr val="0000FF"/>
                </a:solidFill>
                <a:latin typeface="PT Sans Caption" pitchFamily="34" charset="-52"/>
                <a:ea typeface="PT Sans Caption" pitchFamily="34" charset="-52"/>
                <a:cs typeface="Times New Roman" pitchFamily="18" charset="0"/>
              </a:rPr>
              <a:t>АДМИНИСТРАЦИЯ МАЙМАКСАНСКОГО ТЕРРИТОРИАЛЬНОГО ОКРУГА АДМИНИСТРАЦИИ МУНИЦИПАЛЬНОГО ОБРАЗОВАНИЯ «ГОРОД АРХАНГЕЛЬСК»</a:t>
            </a:r>
            <a:endParaRPr lang="ru-RU" sz="3600" b="1" dirty="0">
              <a:solidFill>
                <a:srgbClr val="0000FF"/>
              </a:solidFill>
              <a:latin typeface="PT Sans Caption" pitchFamily="34" charset="-52"/>
              <a:ea typeface="PT Sans Caption" pitchFamily="34" charset="-52"/>
              <a:cs typeface="Times New Roman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4762" y="908721"/>
            <a:ext cx="1368151" cy="17294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1459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 l="-7000" r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одзаголовок 2"/>
          <p:cNvSpPr txBox="1">
            <a:spLocks/>
          </p:cNvSpPr>
          <p:nvPr/>
        </p:nvSpPr>
        <p:spPr>
          <a:xfrm>
            <a:off x="1265034" y="260648"/>
            <a:ext cx="5467207" cy="1824609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1900" b="1" dirty="0" smtClean="0">
                <a:solidFill>
                  <a:srgbClr val="0000FF"/>
                </a:solidFill>
                <a:latin typeface="PT Sans Caption" pitchFamily="34" charset="-52"/>
                <a:ea typeface="PT Sans Caption" pitchFamily="34" charset="-52"/>
                <a:cs typeface="Times New Roman" pitchFamily="18" charset="0"/>
              </a:rPr>
              <a:t>АДМИНИСТРАЦИЯ МУНИЦИПАЛЬНОГО ОБРАЗОВАНИЯ «ГОРОД АРХАНГЕЛЬСК»</a:t>
            </a:r>
            <a:endParaRPr lang="ru-RU" sz="1900" b="1" dirty="0">
              <a:solidFill>
                <a:srgbClr val="0000FF"/>
              </a:solidFill>
              <a:latin typeface="PT Sans Caption" pitchFamily="34" charset="-52"/>
              <a:ea typeface="PT Sans Caption" pitchFamily="34" charset="-52"/>
              <a:cs typeface="Times New Roman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30" y="332657"/>
            <a:ext cx="797487" cy="1008111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723963" y="2924944"/>
            <a:ext cx="7738159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0000FF"/>
                </a:solidFill>
                <a:latin typeface="Calibri" panose="020F0502020204030204" pitchFamily="34" charset="0"/>
                <a:ea typeface="PT Sans Caption" pitchFamily="34" charset="-52"/>
                <a:cs typeface="Times New Roman" pitchFamily="18" charset="0"/>
              </a:rPr>
              <a:t>ПО ОКОНЧАНИИ ВЫПОЛНЕНИЯ РАБОТ</a:t>
            </a:r>
            <a:endParaRPr lang="ru-RU" sz="4000" b="1" dirty="0">
              <a:solidFill>
                <a:srgbClr val="0000FF"/>
              </a:solidFill>
              <a:latin typeface="Calibri" panose="020F0502020204030204" pitchFamily="34" charset="0"/>
              <a:ea typeface="PT Sans Caption" pitchFamily="34" charset="-52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097659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 l="-7000" r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128225" y="1140713"/>
            <a:ext cx="675614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T Sans Caption"/>
              </a:rPr>
              <a:t>Ул. Буденного, д. 7</a:t>
            </a:r>
            <a:endParaRPr lang="ru-RU" sz="2000" b="1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T Sans Caption"/>
            </a:endParaRPr>
          </a:p>
        </p:txBody>
      </p:sp>
      <p:sp>
        <p:nvSpPr>
          <p:cNvPr id="10" name="Подзаголовок 2"/>
          <p:cNvSpPr txBox="1">
            <a:spLocks/>
          </p:cNvSpPr>
          <p:nvPr/>
        </p:nvSpPr>
        <p:spPr>
          <a:xfrm>
            <a:off x="1265034" y="260648"/>
            <a:ext cx="5467207" cy="1824609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1900" b="1" dirty="0" smtClean="0">
                <a:solidFill>
                  <a:srgbClr val="0000FF"/>
                </a:solidFill>
                <a:latin typeface="PT Sans Caption" pitchFamily="34" charset="-52"/>
                <a:ea typeface="PT Sans Caption" pitchFamily="34" charset="-52"/>
                <a:cs typeface="Times New Roman" pitchFamily="18" charset="0"/>
              </a:rPr>
              <a:t>АДМИНИСТРАЦИЯ МУНИЦИПАЛЬНОГО ОБРАЗОВАНИЯ «ГОРОД АРХАНГЕЛЬСК»</a:t>
            </a:r>
            <a:endParaRPr lang="ru-RU" sz="1900" b="1" dirty="0">
              <a:solidFill>
                <a:srgbClr val="0000FF"/>
              </a:solidFill>
              <a:latin typeface="PT Sans Caption" pitchFamily="34" charset="-52"/>
              <a:ea typeface="PT Sans Caption" pitchFamily="34" charset="-52"/>
              <a:cs typeface="Times New Roman" pitchFamily="18" charset="0"/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30" y="332657"/>
            <a:ext cx="797487" cy="1008111"/>
          </a:xfrm>
          <a:prstGeom prst="rect">
            <a:avLst/>
          </a:prstGeom>
        </p:spPr>
      </p:pic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7301" y="1514160"/>
            <a:ext cx="6934060" cy="520054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21490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 l="-7000" r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02389" y="3140968"/>
            <a:ext cx="85324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T Sans Caption"/>
              </a:rPr>
              <a:t>Спасибо за внимание</a:t>
            </a:r>
            <a:endParaRPr lang="ru-RU" b="1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T Sans Caption"/>
            </a:endParaRPr>
          </a:p>
        </p:txBody>
      </p:sp>
      <p:sp>
        <p:nvSpPr>
          <p:cNvPr id="9" name="Подзаголовок 2"/>
          <p:cNvSpPr txBox="1">
            <a:spLocks/>
          </p:cNvSpPr>
          <p:nvPr/>
        </p:nvSpPr>
        <p:spPr>
          <a:xfrm>
            <a:off x="1265034" y="260648"/>
            <a:ext cx="5467207" cy="1824609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1900" b="1" dirty="0" smtClean="0">
                <a:solidFill>
                  <a:srgbClr val="0000FF"/>
                </a:solidFill>
                <a:latin typeface="PT Sans Caption" pitchFamily="34" charset="-52"/>
                <a:ea typeface="PT Sans Caption" pitchFamily="34" charset="-52"/>
                <a:cs typeface="Times New Roman" pitchFamily="18" charset="0"/>
              </a:rPr>
              <a:t>АДМИНИСТРАЦИЯ МУНИЦИПАЛЬНОГО ОБРАЗОВАНИЯ «ГОРОД АРХАНГЕЛЬСК»</a:t>
            </a:r>
            <a:endParaRPr lang="ru-RU" sz="1900" b="1" dirty="0">
              <a:solidFill>
                <a:srgbClr val="0000FF"/>
              </a:solidFill>
              <a:latin typeface="PT Sans Caption" pitchFamily="34" charset="-52"/>
              <a:ea typeface="PT Sans Caption" pitchFamily="34" charset="-52"/>
              <a:cs typeface="Times New Roman" pitchFamily="18" charset="0"/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30" y="332657"/>
            <a:ext cx="797487" cy="10081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0574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30000"/>
                    </a14:imgEffect>
                  </a14:imgLayer>
                </a14:imgProps>
              </a:ext>
            </a:extLst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61608" y="3204213"/>
            <a:ext cx="7164797" cy="1584176"/>
          </a:xfrm>
        </p:spPr>
        <p:txBody>
          <a:bodyPr>
            <a:normAutofit lnSpcReduction="10000"/>
          </a:bodyPr>
          <a:lstStyle/>
          <a:p>
            <a:pPr>
              <a:lnSpc>
                <a:spcPct val="110000"/>
              </a:lnSpc>
            </a:pPr>
            <a:r>
              <a:rPr lang="ru-RU" sz="3000" b="1" dirty="0" smtClean="0">
                <a:solidFill>
                  <a:schemeClr val="bg1"/>
                </a:solidFill>
                <a:latin typeface="PT Sans Caption" pitchFamily="34" charset="-52"/>
                <a:ea typeface="PT Sans Caption" pitchFamily="34" charset="-52"/>
                <a:cs typeface="Times New Roman" pitchFamily="18" charset="0"/>
              </a:rPr>
              <a:t>АДМИНИСТРАЦИЯ МУНИЦИПАЛЬНОГО ОБРАЗОВАНИЯ «ГОРОД АРХАНГЕЛЬСК»</a:t>
            </a:r>
            <a:endParaRPr lang="ru-RU" sz="3000" b="1" dirty="0">
              <a:solidFill>
                <a:schemeClr val="bg1"/>
              </a:solidFill>
              <a:latin typeface="PT Sans Caption" pitchFamily="34" charset="-52"/>
              <a:ea typeface="PT Sans Caption" pitchFamily="34" charset="-52"/>
              <a:cs typeface="Times New Roman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9954" y="1929850"/>
            <a:ext cx="1008111" cy="1274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3364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 l="-7000" r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7" y="332657"/>
            <a:ext cx="797487" cy="100811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275857" y="6139671"/>
            <a:ext cx="25922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rgbClr val="0000FF"/>
                </a:solidFill>
                <a:latin typeface="PT Sans Caption" pitchFamily="34" charset="-52"/>
                <a:ea typeface="PT Sans Caption" pitchFamily="34" charset="-52"/>
                <a:cs typeface="Times New Roman" pitchFamily="18" charset="0"/>
              </a:rPr>
              <a:t>05 сентября 2017</a:t>
            </a:r>
            <a:endParaRPr lang="ru-RU" dirty="0">
              <a:solidFill>
                <a:srgbClr val="0000FF"/>
              </a:solidFill>
              <a:latin typeface="PT Sans Caption" pitchFamily="34" charset="-52"/>
              <a:ea typeface="PT Sans Caption" pitchFamily="34" charset="-52"/>
              <a:cs typeface="Times New Roman" pitchFamily="18" charset="0"/>
            </a:endParaRPr>
          </a:p>
        </p:txBody>
      </p:sp>
      <p:sp>
        <p:nvSpPr>
          <p:cNvPr id="8" name="Подзаголовок 2"/>
          <p:cNvSpPr txBox="1">
            <a:spLocks/>
          </p:cNvSpPr>
          <p:nvPr/>
        </p:nvSpPr>
        <p:spPr>
          <a:xfrm>
            <a:off x="1265033" y="332657"/>
            <a:ext cx="5467207" cy="168059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ru-RU" sz="1900" b="1" dirty="0" smtClean="0">
                <a:solidFill>
                  <a:srgbClr val="0000FF"/>
                </a:solidFill>
                <a:latin typeface="PT Sans Caption" pitchFamily="34" charset="-52"/>
                <a:ea typeface="PT Sans Caption" pitchFamily="34" charset="-52"/>
                <a:cs typeface="Times New Roman" pitchFamily="18" charset="0"/>
              </a:rPr>
              <a:t>АДМИНИСТРАЦИЯ МУНИЦИПАЛЬНОГО ОБРАЗОВАНИЯ «ГОРОД АРХАНГЕЛЬСК»</a:t>
            </a:r>
            <a:endParaRPr lang="ru-RU" sz="1900" b="1" dirty="0">
              <a:solidFill>
                <a:srgbClr val="0000FF"/>
              </a:solidFill>
              <a:latin typeface="PT Sans Caption" pitchFamily="34" charset="-52"/>
              <a:ea typeface="PT Sans Caption" pitchFamily="34" charset="-52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67546" y="1484784"/>
            <a:ext cx="8208911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0000FF"/>
                </a:solidFill>
                <a:latin typeface="PT Sans Caption" pitchFamily="34" charset="-52"/>
                <a:ea typeface="PT Sans Caption" pitchFamily="34" charset="-52"/>
                <a:cs typeface="Times New Roman" pitchFamily="18" charset="0"/>
              </a:rPr>
              <a:t>Ход реализации в 2017 году мероприятий </a:t>
            </a:r>
            <a:r>
              <a:rPr lang="ru-RU" sz="3200" b="1" dirty="0">
                <a:solidFill>
                  <a:srgbClr val="0000FF"/>
                </a:solidFill>
                <a:latin typeface="PT Sans Caption" pitchFamily="34" charset="-52"/>
                <a:ea typeface="PT Sans Caption" pitchFamily="34" charset="-52"/>
                <a:cs typeface="Times New Roman" pitchFamily="18" charset="0"/>
              </a:rPr>
              <a:t>«Формирование современной городской среды на территории муниципального образования «Город Архангельск» в рамках ведомственной целевой программы «Развитие города Архангельска, как административного центра Архангельской области»</a:t>
            </a:r>
            <a:endParaRPr lang="ru-RU" sz="4000" b="1" dirty="0">
              <a:solidFill>
                <a:srgbClr val="0000FF"/>
              </a:solidFill>
              <a:latin typeface="PT Sans Caption" pitchFamily="34" charset="-52"/>
              <a:ea typeface="PT Sans Caption" pitchFamily="34" charset="-52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81985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 l="-7000" r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265034" y="260648"/>
            <a:ext cx="5467207" cy="1824609"/>
          </a:xfrm>
        </p:spPr>
        <p:txBody>
          <a:bodyPr>
            <a:normAutofit/>
          </a:bodyPr>
          <a:lstStyle/>
          <a:p>
            <a:pPr algn="l"/>
            <a:r>
              <a:rPr lang="ru-RU" sz="1900" b="1" dirty="0" smtClean="0">
                <a:solidFill>
                  <a:srgbClr val="0000FF"/>
                </a:solidFill>
                <a:latin typeface="PT Sans Caption" pitchFamily="34" charset="-52"/>
                <a:ea typeface="PT Sans Caption" pitchFamily="34" charset="-52"/>
                <a:cs typeface="Times New Roman" pitchFamily="18" charset="0"/>
              </a:rPr>
              <a:t>АДМИНИСТРАЦИЯ МУНИЦИПАЛЬНОГО ОБРАЗОВАНИЯ «ГОРОД АРХАНГЕЛЬСК»</a:t>
            </a:r>
            <a:endParaRPr lang="ru-RU" sz="1900" b="1" dirty="0">
              <a:solidFill>
                <a:srgbClr val="0000FF"/>
              </a:solidFill>
              <a:latin typeface="PT Sans Caption" pitchFamily="34" charset="-52"/>
              <a:ea typeface="PT Sans Caption" pitchFamily="34" charset="-52"/>
              <a:cs typeface="Times New Roman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7" y="332657"/>
            <a:ext cx="797487" cy="1008111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94112" y="1484785"/>
            <a:ext cx="885698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0000FF"/>
                </a:solidFill>
                <a:latin typeface="PT Sans Caption" pitchFamily="34" charset="-52"/>
                <a:ea typeface="PT Sans Caption" pitchFamily="34" charset="-52"/>
                <a:cs typeface="Times New Roman" pitchFamily="18" charset="0"/>
              </a:rPr>
              <a:t>1. Информация о выполнении работ по первой проведенной процедуре торгов</a:t>
            </a:r>
            <a:endParaRPr lang="ru-RU" sz="4000" b="1" dirty="0">
              <a:solidFill>
                <a:srgbClr val="0000FF"/>
              </a:solidFill>
              <a:latin typeface="PT Sans Caption" pitchFamily="34" charset="-52"/>
              <a:ea typeface="PT Sans Caption" pitchFamily="34" charset="-52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05809" y="3408947"/>
            <a:ext cx="8856984" cy="2031325"/>
          </a:xfrm>
          <a:prstGeom prst="rect">
            <a:avLst/>
          </a:prstGeom>
        </p:spPr>
        <p:txBody>
          <a:bodyPr wrap="square" lIns="36000" rIns="36000">
            <a:spAutoFit/>
          </a:bodyPr>
          <a:lstStyle/>
          <a:p>
            <a:pPr algn="ctr"/>
            <a:r>
              <a:rPr lang="ru-RU" dirty="0" smtClean="0">
                <a:solidFill>
                  <a:srgbClr val="0000FF"/>
                </a:solidFill>
                <a:latin typeface="PT Sans Caption" pitchFamily="34" charset="-52"/>
                <a:ea typeface="PT Sans Caption" pitchFamily="34" charset="-52"/>
                <a:cs typeface="Times New Roman" pitchFamily="18" charset="0"/>
              </a:rPr>
              <a:t>Извещение о проведении открытого аукциона в электронной форме размещено на сайте единой информационной системе в сфере закупок 20.06.2017 г.</a:t>
            </a:r>
          </a:p>
          <a:p>
            <a:pPr algn="ctr"/>
            <a:r>
              <a:rPr lang="ru-RU" dirty="0" smtClean="0">
                <a:solidFill>
                  <a:srgbClr val="0000FF"/>
                </a:solidFill>
                <a:latin typeface="PT Sans Caption" pitchFamily="34" charset="-52"/>
                <a:ea typeface="PT Sans Caption" pitchFamily="34" charset="-52"/>
                <a:cs typeface="Times New Roman" pitchFamily="18" charset="0"/>
              </a:rPr>
              <a:t>На участие в аукционе подана одна заявка.</a:t>
            </a:r>
          </a:p>
          <a:p>
            <a:pPr algn="ctr"/>
            <a:r>
              <a:rPr lang="ru-RU" dirty="0" smtClean="0">
                <a:solidFill>
                  <a:srgbClr val="0000FF"/>
                </a:solidFill>
                <a:latin typeface="PT Sans Caption" pitchFamily="34" charset="-52"/>
                <a:ea typeface="PT Sans Caption" pitchFamily="34" charset="-52"/>
                <a:cs typeface="Times New Roman" pitchFamily="18" charset="0"/>
              </a:rPr>
              <a:t>По итогам рассмотрения единственной заявки заключен муниципальный контракт № 15 от 11.07.2017 г</a:t>
            </a:r>
            <a:r>
              <a:rPr lang="ru-RU" dirty="0">
                <a:solidFill>
                  <a:srgbClr val="0000FF"/>
                </a:solidFill>
                <a:latin typeface="PT Sans Caption" pitchFamily="34" charset="-52"/>
                <a:ea typeface="PT Sans Caption" pitchFamily="34" charset="-52"/>
                <a:cs typeface="Times New Roman" pitchFamily="18" charset="0"/>
              </a:rPr>
              <a:t>. на сумму 1 459 730,11 руб.</a:t>
            </a:r>
          </a:p>
          <a:p>
            <a:pPr algn="ctr"/>
            <a:r>
              <a:rPr lang="ru-RU" dirty="0">
                <a:solidFill>
                  <a:srgbClr val="0000FF"/>
                </a:solidFill>
                <a:latin typeface="PT Sans Caption" pitchFamily="34" charset="-52"/>
                <a:ea typeface="PT Sans Caption" pitchFamily="34" charset="-52"/>
                <a:cs typeface="Times New Roman" pitchFamily="18" charset="0"/>
              </a:rPr>
              <a:t>В том числе:</a:t>
            </a:r>
          </a:p>
          <a:p>
            <a:pPr algn="ctr"/>
            <a:endParaRPr lang="ru-RU" dirty="0">
              <a:solidFill>
                <a:srgbClr val="0000FF"/>
              </a:solidFill>
              <a:latin typeface="PT Sans Caption" pitchFamily="34" charset="-52"/>
              <a:ea typeface="PT Sans Caption" pitchFamily="34" charset="-52"/>
              <a:cs typeface="Times New Roman" pitchFamily="18" charset="0"/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65934997"/>
              </p:ext>
            </p:extLst>
          </p:nvPr>
        </p:nvGraphicFramePr>
        <p:xfrm>
          <a:off x="515031" y="5229200"/>
          <a:ext cx="8352069" cy="1318260"/>
        </p:xfrm>
        <a:graphic>
          <a:graphicData uri="http://schemas.openxmlformats.org/drawingml/2006/table">
            <a:tbl>
              <a:tblPr>
                <a:tableStyleId>{3C2FFA5D-87B4-456A-9821-1D502468CF0F}</a:tableStyleId>
              </a:tblPr>
              <a:tblGrid>
                <a:gridCol w="435970"/>
                <a:gridCol w="2825736"/>
                <a:gridCol w="1663148"/>
                <a:gridCol w="1065707"/>
                <a:gridCol w="1295801"/>
                <a:gridCol w="1065707"/>
              </a:tblGrid>
              <a:tr h="61912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</a:rPr>
                        <a:t>№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</a:rPr>
                        <a:t>адрес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</a:rPr>
                        <a:t>стоимость работ по муниципальному контракту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</a:rPr>
                        <a:t>Федеральный бюджет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</a:rPr>
                        <a:t>Областной бюджет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</a:rPr>
                        <a:t>Местный бюджет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>
                          <a:effectLst/>
                        </a:rPr>
                        <a:t>1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u="none" strike="noStrike">
                          <a:effectLst/>
                        </a:rPr>
                        <a:t>ул. Буденого д. 7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u="none" strike="noStrike">
                          <a:effectLst/>
                        </a:rPr>
                        <a:t>334 303,66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>
                          <a:effectLst/>
                        </a:rPr>
                        <a:t>257 014,66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>
                          <a:effectLst/>
                        </a:rPr>
                        <a:t>45 400,00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>
                          <a:effectLst/>
                        </a:rPr>
                        <a:t>31 889,00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>
                          <a:effectLst/>
                        </a:rPr>
                        <a:t>2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u="none" strike="noStrike">
                          <a:effectLst/>
                        </a:rPr>
                        <a:t>ул. Буденого д. 11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u="none" strike="noStrike">
                          <a:effectLst/>
                        </a:rPr>
                        <a:t>326 677,90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>
                          <a:effectLst/>
                        </a:rPr>
                        <a:t>248 770,90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>
                          <a:effectLst/>
                        </a:rPr>
                        <a:t>43 900,00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>
                          <a:effectLst/>
                        </a:rPr>
                        <a:t>34 007,00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>
                          <a:effectLst/>
                        </a:rPr>
                        <a:t>3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u="none" strike="noStrike">
                          <a:effectLst/>
                        </a:rPr>
                        <a:t>ул. Школьная,  д. 86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u="none" strike="noStrike">
                          <a:effectLst/>
                        </a:rPr>
                        <a:t>798 748,55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>
                          <a:effectLst/>
                        </a:rPr>
                        <a:t>605 757,55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>
                          <a:effectLst/>
                        </a:rPr>
                        <a:t>106 900,00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>
                          <a:effectLst/>
                        </a:rPr>
                        <a:t>86 091,00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312827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 l="-7000" r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683568" y="1484784"/>
            <a:ext cx="8229600" cy="4752528"/>
          </a:xfrm>
        </p:spPr>
        <p:txBody>
          <a:bodyPr>
            <a:normAutofit fontScale="90000"/>
          </a:bodyPr>
          <a:lstStyle/>
          <a:p>
            <a:r>
              <a:rPr lang="ru-RU" sz="2700" dirty="0">
                <a:solidFill>
                  <a:srgbClr val="0000FF"/>
                </a:solidFill>
              </a:rPr>
              <a:t>Заказчик: Администрация </a:t>
            </a:r>
            <a:r>
              <a:rPr lang="ru-RU" sz="2700" dirty="0" err="1">
                <a:solidFill>
                  <a:srgbClr val="0000FF"/>
                </a:solidFill>
              </a:rPr>
              <a:t>Маймаксанского</a:t>
            </a:r>
            <a:r>
              <a:rPr lang="ru-RU" sz="2700" dirty="0">
                <a:solidFill>
                  <a:srgbClr val="0000FF"/>
                </a:solidFill>
              </a:rPr>
              <a:t> территориального округа Администрации муниципального образования «Город Архангельск», </a:t>
            </a:r>
            <a:r>
              <a:rPr lang="ru-RU" sz="2700" dirty="0" smtClean="0">
                <a:solidFill>
                  <a:srgbClr val="0000FF"/>
                </a:solidFill>
              </a:rPr>
              <a:t/>
            </a:r>
            <a:br>
              <a:rPr lang="ru-RU" sz="2700" dirty="0" smtClean="0">
                <a:solidFill>
                  <a:srgbClr val="0000FF"/>
                </a:solidFill>
              </a:rPr>
            </a:br>
            <a:r>
              <a:rPr lang="ru-RU" sz="2700" dirty="0" smtClean="0">
                <a:solidFill>
                  <a:srgbClr val="0000FF"/>
                </a:solidFill>
              </a:rPr>
              <a:t>тел. 246-005 приемная</a:t>
            </a:r>
            <a:r>
              <a:rPr lang="ru-RU" sz="2700" dirty="0">
                <a:solidFill>
                  <a:srgbClr val="0000FF"/>
                </a:solidFill>
              </a:rPr>
              <a:t/>
            </a:r>
            <a:br>
              <a:rPr lang="ru-RU" sz="2700" dirty="0">
                <a:solidFill>
                  <a:srgbClr val="0000FF"/>
                </a:solidFill>
              </a:rPr>
            </a:br>
            <a:r>
              <a:rPr lang="ru-RU" sz="2700" dirty="0">
                <a:solidFill>
                  <a:srgbClr val="0000FF"/>
                </a:solidFill>
              </a:rPr>
              <a:t/>
            </a:r>
            <a:br>
              <a:rPr lang="ru-RU" sz="2700" dirty="0">
                <a:solidFill>
                  <a:srgbClr val="0000FF"/>
                </a:solidFill>
              </a:rPr>
            </a:br>
            <a:r>
              <a:rPr lang="ru-RU" sz="2700" dirty="0">
                <a:solidFill>
                  <a:srgbClr val="0000FF"/>
                </a:solidFill>
              </a:rPr>
              <a:t>Подрядчик: ЗАО «Архангельское городское специализированное управление механизации » </a:t>
            </a:r>
            <a:br>
              <a:rPr lang="ru-RU" sz="2700" dirty="0">
                <a:solidFill>
                  <a:srgbClr val="0000FF"/>
                </a:solidFill>
              </a:rPr>
            </a:br>
            <a:r>
              <a:rPr lang="ru-RU" sz="2700" dirty="0">
                <a:solidFill>
                  <a:srgbClr val="0000FF"/>
                </a:solidFill>
              </a:rPr>
              <a:t>Тел. 24-23-77 зам. директора Р.Ф. </a:t>
            </a:r>
            <a:r>
              <a:rPr lang="ru-RU" sz="2700" dirty="0" err="1">
                <a:solidFill>
                  <a:srgbClr val="0000FF"/>
                </a:solidFill>
              </a:rPr>
              <a:t>Корелин</a:t>
            </a:r>
            <a:r>
              <a:rPr lang="ru-RU" sz="2700" dirty="0">
                <a:solidFill>
                  <a:srgbClr val="0000FF"/>
                </a:solidFill>
              </a:rPr>
              <a:t>.</a:t>
            </a:r>
            <a:br>
              <a:rPr lang="ru-RU" sz="2700" dirty="0">
                <a:solidFill>
                  <a:srgbClr val="0000FF"/>
                </a:solidFill>
              </a:rPr>
            </a:br>
            <a:r>
              <a:rPr lang="ru-RU" sz="2700" dirty="0">
                <a:solidFill>
                  <a:srgbClr val="0000FF"/>
                </a:solidFill>
              </a:rPr>
              <a:t/>
            </a:r>
            <a:br>
              <a:rPr lang="ru-RU" sz="2700" dirty="0">
                <a:solidFill>
                  <a:srgbClr val="0000FF"/>
                </a:solidFill>
              </a:rPr>
            </a:br>
            <a:r>
              <a:rPr lang="ru-RU" sz="2700" dirty="0">
                <a:solidFill>
                  <a:srgbClr val="0000FF"/>
                </a:solidFill>
              </a:rPr>
              <a:t>Технический контроль: ООО «Дорожный сервис»</a:t>
            </a:r>
            <a:br>
              <a:rPr lang="ru-RU" sz="2700" dirty="0">
                <a:solidFill>
                  <a:srgbClr val="0000FF"/>
                </a:solidFill>
              </a:rPr>
            </a:br>
            <a:r>
              <a:rPr lang="ru-RU" sz="2700" dirty="0">
                <a:solidFill>
                  <a:srgbClr val="0000FF"/>
                </a:solidFill>
              </a:rPr>
              <a:t>Тел. 7-921-677-3000 директор </a:t>
            </a:r>
            <a:r>
              <a:rPr lang="ru-RU" sz="2700" dirty="0" err="1">
                <a:solidFill>
                  <a:srgbClr val="0000FF"/>
                </a:solidFill>
              </a:rPr>
              <a:t>Крупин</a:t>
            </a:r>
            <a:r>
              <a:rPr lang="ru-RU" sz="2700" dirty="0">
                <a:solidFill>
                  <a:srgbClr val="0000FF"/>
                </a:solidFill>
              </a:rPr>
              <a:t> А.В.</a:t>
            </a:r>
            <a:r>
              <a:rPr lang="ru-RU" dirty="0">
                <a:solidFill>
                  <a:srgbClr val="0000FF"/>
                </a:solidFill>
              </a:rPr>
              <a:t/>
            </a:r>
            <a:br>
              <a:rPr lang="ru-RU" dirty="0">
                <a:solidFill>
                  <a:srgbClr val="0000FF"/>
                </a:solidFill>
              </a:rPr>
            </a:br>
            <a:r>
              <a:rPr lang="ru-RU" dirty="0">
                <a:solidFill>
                  <a:srgbClr val="0000FF"/>
                </a:solidFill>
              </a:rPr>
              <a:t/>
            </a:r>
            <a:br>
              <a:rPr lang="ru-RU" dirty="0">
                <a:solidFill>
                  <a:srgbClr val="0000FF"/>
                </a:solidFill>
              </a:rPr>
            </a:br>
            <a:r>
              <a:rPr lang="ru-RU" sz="2700" dirty="0">
                <a:solidFill>
                  <a:srgbClr val="0000FF"/>
                </a:solidFill>
              </a:rPr>
              <a:t>Сроки выполнения работ с 11.07.2017г. по 15.09.2017</a:t>
            </a:r>
            <a:endParaRPr lang="ru-RU" dirty="0">
              <a:solidFill>
                <a:srgbClr val="0000FF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4294967295"/>
          </p:nvPr>
        </p:nvSpPr>
        <p:spPr>
          <a:xfrm>
            <a:off x="898271" y="316971"/>
            <a:ext cx="5467350" cy="936104"/>
          </a:xfrm>
        </p:spPr>
        <p:txBody>
          <a:bodyPr>
            <a:normAutofit/>
          </a:bodyPr>
          <a:lstStyle/>
          <a:p>
            <a:pPr algn="l"/>
            <a:r>
              <a:rPr lang="ru-RU" sz="1900" b="1" dirty="0" smtClean="0">
                <a:solidFill>
                  <a:srgbClr val="0000FF"/>
                </a:solidFill>
                <a:latin typeface="PT Sans Caption" pitchFamily="34" charset="-52"/>
                <a:ea typeface="PT Sans Caption" pitchFamily="34" charset="-52"/>
                <a:cs typeface="Times New Roman" pitchFamily="18" charset="0"/>
              </a:rPr>
              <a:t>АДМИНИСТРАЦИЯ МУНИЦИПАЛЬНОГО ОБРАЗОВАНИЯ «ГОРОД АРХАНГЕЛЬСК»</a:t>
            </a:r>
            <a:endParaRPr lang="ru-RU" sz="1900" b="1" dirty="0">
              <a:solidFill>
                <a:srgbClr val="0000FF"/>
              </a:solidFill>
              <a:latin typeface="PT Sans Caption" pitchFamily="34" charset="-52"/>
              <a:ea typeface="PT Sans Caption" pitchFamily="34" charset="-52"/>
              <a:cs typeface="Times New Roman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7" y="332657"/>
            <a:ext cx="797487" cy="10081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1455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lum/>
          </a:blip>
          <a:srcRect/>
          <a:stretch>
            <a:fillRect l="-7000" r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265034" y="260648"/>
            <a:ext cx="5467207" cy="1824609"/>
          </a:xfrm>
        </p:spPr>
        <p:txBody>
          <a:bodyPr>
            <a:normAutofit/>
          </a:bodyPr>
          <a:lstStyle/>
          <a:p>
            <a:pPr algn="l"/>
            <a:r>
              <a:rPr lang="ru-RU" sz="1900" b="1" dirty="0" smtClean="0">
                <a:solidFill>
                  <a:srgbClr val="0000FF"/>
                </a:solidFill>
                <a:latin typeface="PT Sans Caption" pitchFamily="34" charset="-52"/>
                <a:ea typeface="PT Sans Caption" pitchFamily="34" charset="-52"/>
                <a:cs typeface="Times New Roman" pitchFamily="18" charset="0"/>
              </a:rPr>
              <a:t>АДМИНИСТРАЦИЯ МУНИЦИПАЛЬНОГО ОБРАЗОВАНИЯ «ГОРОД АРХАНГЕЛЬСК»</a:t>
            </a:r>
            <a:endParaRPr lang="ru-RU" sz="1900" b="1" dirty="0">
              <a:solidFill>
                <a:srgbClr val="0000FF"/>
              </a:solidFill>
              <a:latin typeface="PT Sans Caption" pitchFamily="34" charset="-52"/>
              <a:ea typeface="PT Sans Caption" pitchFamily="34" charset="-52"/>
              <a:cs typeface="Times New Roman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7" y="332657"/>
            <a:ext cx="797487" cy="1008111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6" y="1025110"/>
            <a:ext cx="3816424" cy="579207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TextBox 1"/>
          <p:cNvSpPr txBox="1"/>
          <p:nvPr/>
        </p:nvSpPr>
        <p:spPr>
          <a:xfrm>
            <a:off x="323528" y="1844824"/>
            <a:ext cx="439248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0000FF"/>
                </a:solidFill>
              </a:rPr>
              <a:t>Выполнение работ </a:t>
            </a:r>
            <a:r>
              <a:rPr lang="ru-RU" sz="2400" b="1" dirty="0">
                <a:solidFill>
                  <a:srgbClr val="0000FF"/>
                </a:solidFill>
              </a:rPr>
              <a:t>по </a:t>
            </a:r>
            <a:r>
              <a:rPr lang="ru-RU" sz="2400" b="1" dirty="0" smtClean="0">
                <a:solidFill>
                  <a:srgbClr val="0000FF"/>
                </a:solidFill>
              </a:rPr>
              <a:t>восстановлению покрытия дворового проезда по адресу ул. Буденного, д. 7</a:t>
            </a:r>
            <a:endParaRPr lang="ru-RU" sz="2400" b="1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69200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 l="-7000" r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265034" y="260648"/>
            <a:ext cx="5467207" cy="1824609"/>
          </a:xfrm>
        </p:spPr>
        <p:txBody>
          <a:bodyPr>
            <a:normAutofit/>
          </a:bodyPr>
          <a:lstStyle/>
          <a:p>
            <a:pPr algn="l"/>
            <a:r>
              <a:rPr lang="ru-RU" sz="1900" b="1" dirty="0" smtClean="0">
                <a:solidFill>
                  <a:srgbClr val="0000FF"/>
                </a:solidFill>
                <a:latin typeface="PT Sans Caption" pitchFamily="34" charset="-52"/>
                <a:ea typeface="PT Sans Caption" pitchFamily="34" charset="-52"/>
                <a:cs typeface="Times New Roman" pitchFamily="18" charset="0"/>
              </a:rPr>
              <a:t>АДМИНИСТРАЦИЯ МУНИЦИПАЛЬНОГО ОБРАЗОВАНИЯ «ГОРОД АРХАНГЕЛЬСК»</a:t>
            </a:r>
            <a:endParaRPr lang="ru-RU" sz="1900" b="1" dirty="0">
              <a:solidFill>
                <a:srgbClr val="0000FF"/>
              </a:solidFill>
              <a:latin typeface="PT Sans Caption" pitchFamily="34" charset="-52"/>
              <a:ea typeface="PT Sans Caption" pitchFamily="34" charset="-52"/>
              <a:cs typeface="Times New Roman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7" y="332657"/>
            <a:ext cx="797487" cy="1008111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453734" y="1916832"/>
            <a:ext cx="828091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dirty="0" smtClean="0">
                <a:solidFill>
                  <a:srgbClr val="0000FF"/>
                </a:solidFill>
                <a:latin typeface="PT Sans Caption" pitchFamily="34" charset="-52"/>
                <a:ea typeface="PT Sans Caption" pitchFamily="34" charset="-52"/>
                <a:cs typeface="Times New Roman" pitchFamily="18" charset="0"/>
              </a:rPr>
              <a:t>До начала проведения работ</a:t>
            </a:r>
            <a:endParaRPr lang="ru-RU" sz="4400" b="1" dirty="0">
              <a:solidFill>
                <a:srgbClr val="0000FF"/>
              </a:solidFill>
              <a:latin typeface="PT Sans Caption" pitchFamily="34" charset="-52"/>
              <a:ea typeface="PT Sans Caption" pitchFamily="34" charset="-52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056795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 l="-7000" r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265034" y="260648"/>
            <a:ext cx="5467207" cy="1824609"/>
          </a:xfrm>
        </p:spPr>
        <p:txBody>
          <a:bodyPr>
            <a:normAutofit/>
          </a:bodyPr>
          <a:lstStyle/>
          <a:p>
            <a:pPr algn="l"/>
            <a:r>
              <a:rPr lang="ru-RU" sz="1900" b="1" dirty="0" smtClean="0">
                <a:solidFill>
                  <a:srgbClr val="0000FF"/>
                </a:solidFill>
                <a:latin typeface="PT Sans Caption" pitchFamily="34" charset="-52"/>
                <a:ea typeface="PT Sans Caption" pitchFamily="34" charset="-52"/>
                <a:cs typeface="Times New Roman" pitchFamily="18" charset="0"/>
              </a:rPr>
              <a:t>АДМИНИСТРАЦИЯ МУНИЦИПАЛЬНОГО ОБРАЗОВАНИЯ «ГОРОД АРХАНГЕЛЬСК»</a:t>
            </a:r>
            <a:endParaRPr lang="ru-RU" sz="1900" b="1" dirty="0">
              <a:solidFill>
                <a:srgbClr val="0000FF"/>
              </a:solidFill>
              <a:latin typeface="PT Sans Caption" pitchFamily="34" charset="-52"/>
              <a:ea typeface="PT Sans Caption" pitchFamily="34" charset="-52"/>
              <a:cs typeface="Times New Roman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30" y="332657"/>
            <a:ext cx="797487" cy="1008111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827584" y="1802464"/>
            <a:ext cx="280831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0000FF"/>
                </a:solidFill>
                <a:latin typeface="+mj-lt"/>
              </a:rPr>
              <a:t>Ул. Буденного, д.7</a:t>
            </a:r>
            <a:endParaRPr lang="ru-RU" sz="2000" b="1" dirty="0">
              <a:solidFill>
                <a:srgbClr val="0000FF"/>
              </a:solidFill>
              <a:latin typeface="+mj-lt"/>
            </a:endParaRPr>
          </a:p>
        </p:txBody>
      </p:sp>
      <p:pic>
        <p:nvPicPr>
          <p:cNvPr id="2050" name="Picture 2" descr="D:\МОИ ДОКУМЕНТЫ\КОНТРАКТЫ\ДОРОГИ городская среда\фото\ул. Буденного, д.7\дефект 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5318" y="3861048"/>
            <a:ext cx="3655528" cy="274200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D:\МОИ ДОКУМЕНТЫ\КОНТРАКТЫ\ДОРОГИ городская среда\фото\ул. Буденного, д.7\дефект 5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5318" y="980728"/>
            <a:ext cx="3655528" cy="274200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D:\МОИ ДОКУМЕНТЫ\КОНТРАКТЫ\ДОРОГИ городская среда\фото\ул. Буденного, д.7\дефект 8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056" y="3883000"/>
            <a:ext cx="3653072" cy="274016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799409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 l="-7000" r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одзаголовок 2"/>
          <p:cNvSpPr txBox="1">
            <a:spLocks/>
          </p:cNvSpPr>
          <p:nvPr/>
        </p:nvSpPr>
        <p:spPr>
          <a:xfrm>
            <a:off x="1265034" y="260648"/>
            <a:ext cx="5467207" cy="1824609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1900" b="1" dirty="0" smtClean="0">
                <a:solidFill>
                  <a:srgbClr val="0000FF"/>
                </a:solidFill>
                <a:latin typeface="PT Sans Caption" pitchFamily="34" charset="-52"/>
                <a:ea typeface="PT Sans Caption" pitchFamily="34" charset="-52"/>
                <a:cs typeface="Times New Roman" pitchFamily="18" charset="0"/>
              </a:rPr>
              <a:t>АДМИНИСТРАЦИЯ МУНИЦИПАЛЬНОГО ОБРАЗОВАНИЯ «ГОРОД АРХАНГЕЛЬСК»</a:t>
            </a:r>
            <a:endParaRPr lang="ru-RU" sz="1900" b="1" dirty="0">
              <a:solidFill>
                <a:srgbClr val="0000FF"/>
              </a:solidFill>
              <a:latin typeface="PT Sans Caption" pitchFamily="34" charset="-52"/>
              <a:ea typeface="PT Sans Caption" pitchFamily="34" charset="-52"/>
              <a:cs typeface="Times New Roman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30" y="332657"/>
            <a:ext cx="797487" cy="1008111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723963" y="2924944"/>
            <a:ext cx="773815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0000FF"/>
                </a:solidFill>
                <a:latin typeface="Calibri" panose="020F0502020204030204" pitchFamily="34" charset="0"/>
                <a:ea typeface="PT Sans Caption" pitchFamily="34" charset="-52"/>
                <a:cs typeface="Times New Roman" pitchFamily="18" charset="0"/>
              </a:rPr>
              <a:t>В ПРОЦЕССЕ ВЫПОЛНЕНИЯ РАБОТ</a:t>
            </a:r>
            <a:endParaRPr lang="ru-RU" sz="4000" b="1" dirty="0">
              <a:solidFill>
                <a:srgbClr val="0000FF"/>
              </a:solidFill>
              <a:latin typeface="Calibri" panose="020F0502020204030204" pitchFamily="34" charset="0"/>
              <a:ea typeface="PT Sans Caption" pitchFamily="34" charset="-52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179768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 l="-7000" r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128225" y="1140713"/>
            <a:ext cx="675614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T Sans Caption"/>
              </a:rPr>
              <a:t>Ул. Буденного, д. 7</a:t>
            </a:r>
            <a:endParaRPr lang="ru-RU" sz="2000" b="1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T Sans Caption"/>
            </a:endParaRPr>
          </a:p>
        </p:txBody>
      </p:sp>
      <p:sp>
        <p:nvSpPr>
          <p:cNvPr id="10" name="Подзаголовок 2"/>
          <p:cNvSpPr txBox="1">
            <a:spLocks/>
          </p:cNvSpPr>
          <p:nvPr/>
        </p:nvSpPr>
        <p:spPr>
          <a:xfrm>
            <a:off x="1265034" y="260648"/>
            <a:ext cx="5467207" cy="1824609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1900" b="1" dirty="0" smtClean="0">
                <a:solidFill>
                  <a:srgbClr val="0000FF"/>
                </a:solidFill>
                <a:latin typeface="PT Sans Caption" pitchFamily="34" charset="-52"/>
                <a:ea typeface="PT Sans Caption" pitchFamily="34" charset="-52"/>
                <a:cs typeface="Times New Roman" pitchFamily="18" charset="0"/>
              </a:rPr>
              <a:t>АДМИНИСТРАЦИЯ МУНИЦИПАЛЬНОГО ОБРАЗОВАНИЯ «ГОРОД АРХАНГЕЛЬСК»</a:t>
            </a:r>
            <a:endParaRPr lang="ru-RU" sz="1900" b="1" dirty="0">
              <a:solidFill>
                <a:srgbClr val="0000FF"/>
              </a:solidFill>
              <a:latin typeface="PT Sans Caption" pitchFamily="34" charset="-52"/>
              <a:ea typeface="PT Sans Caption" pitchFamily="34" charset="-52"/>
              <a:cs typeface="Times New Roman" pitchFamily="18" charset="0"/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30" y="332657"/>
            <a:ext cx="797487" cy="1008111"/>
          </a:xfrm>
          <a:prstGeom prst="rect">
            <a:avLst/>
          </a:prstGeom>
        </p:spPr>
      </p:pic>
      <p:pic>
        <p:nvPicPr>
          <p:cNvPr id="6146" name="Picture 2" descr="D:\МОИ ДОКУМЕНТЫ\КОНТРАКТЫ\ДОРОГИ городская среда\фото\20170711_093119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3877929"/>
            <a:ext cx="3744808" cy="280860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6147" name="Picture 3" descr="D:\МОИ ДОКУМЕНТЫ\КОНТРАКТЫ\ДОРОГИ городская среда\фото\20170711_093215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0085" y="3877929"/>
            <a:ext cx="3744808" cy="280860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6149" name="Picture 5" descr="D:\МОИ ДОКУМЕНТЫ\КОНТРАКТЫ\ДОРОГИ городская среда\фото\20170714_100931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4934" y="1572917"/>
            <a:ext cx="3842724" cy="288204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34407419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Специальное оформление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1348</TotalTime>
  <Words>320</Words>
  <Application>Microsoft Office PowerPoint</Application>
  <PresentationFormat>Экран (4:3)</PresentationFormat>
  <Paragraphs>54</Paragraphs>
  <Slides>13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13</vt:i4>
      </vt:variant>
    </vt:vector>
  </HeadingPairs>
  <TitlesOfParts>
    <vt:vector size="15" baseType="lpstr">
      <vt:lpstr>1_Специальное оформление</vt:lpstr>
      <vt:lpstr>Тема Office</vt:lpstr>
      <vt:lpstr>Презентация PowerPoint</vt:lpstr>
      <vt:lpstr>Презентация PowerPoint</vt:lpstr>
      <vt:lpstr>Презентация PowerPoint</vt:lpstr>
      <vt:lpstr>Заказчик: Администрация Маймаксанского территориального округа Администрации муниципального образования «Город Архангельск»,  тел. 246-005 приемная  Подрядчик: ЗАО «Архангельское городское специализированное управление механизации »  Тел. 24-23-77 зам. директора Р.Ф. Корелин.  Технический контроль: ООО «Дорожный сервис» Тел. 7-921-677-3000 директор Крупин А.В.  Сроки выполнения работ с 11.07.2017г. по 15.09.2017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Анастасия Сергеевна Илатовская</dc:creator>
  <cp:lastModifiedBy>Светлана Андреевна Алутина</cp:lastModifiedBy>
  <cp:revision>118</cp:revision>
  <dcterms:created xsi:type="dcterms:W3CDTF">2016-09-16T13:01:11Z</dcterms:created>
  <dcterms:modified xsi:type="dcterms:W3CDTF">2017-09-06T08:46:12Z</dcterms:modified>
</cp:coreProperties>
</file>